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72" r:id="rId12"/>
    <p:sldId id="271" r:id="rId13"/>
    <p:sldId id="273" r:id="rId14"/>
    <p:sldId id="274" r:id="rId15"/>
    <p:sldId id="279" r:id="rId16"/>
    <p:sldId id="282" r:id="rId17"/>
    <p:sldId id="296" r:id="rId18"/>
    <p:sldId id="298" r:id="rId19"/>
    <p:sldId id="299" r:id="rId20"/>
    <p:sldId id="295" r:id="rId21"/>
    <p:sldId id="294" r:id="rId22"/>
    <p:sldId id="287" r:id="rId23"/>
    <p:sldId id="288" r:id="rId24"/>
    <p:sldId id="289" r:id="rId25"/>
    <p:sldId id="290" r:id="rId26"/>
    <p:sldId id="291" r:id="rId27"/>
    <p:sldId id="292" r:id="rId28"/>
    <p:sldId id="293" r:id="rId2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gB5wU1ZctDM1lyBhEwtNJgFd+H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7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43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df7c25106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5" name="Google Shape;395;g2df7c251067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6" name="Google Shape;396;g2df7c251067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22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3" name="Google Shape;40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7" name="Google Shape;41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df7c25106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" name="Google Shape;425;g2df7c251067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6" name="Google Shape;426;g2df7c251067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26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4" name="Google Shape;43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1" name="Google Shape;44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" name="Google Shape;1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" name="Google Shape;1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f80ce816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2df80ce8166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g2df80ce8166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3" name="Google Shape;1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標題投影片" type="title">
  <p:cSld name="TITL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30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8" name="Google Shape;28;p30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9" name="Google Shape;29;p30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0" name="Google Shape;30;p30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411"/>
              </a:schemeClr>
            </a:solidFill>
            <a:ln>
              <a:noFill/>
            </a:ln>
          </p:spPr>
        </p:sp>
        <p:sp>
          <p:nvSpPr>
            <p:cNvPr id="31" name="Google Shape;31;p30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32" name="Google Shape;32;p30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372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0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411"/>
              </a:srgbClr>
            </a:solidFill>
            <a:ln>
              <a:noFill/>
            </a:ln>
          </p:spPr>
        </p:sp>
        <p:sp>
          <p:nvSpPr>
            <p:cNvPr id="34" name="Google Shape;34;p30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411"/>
              </a:srgbClr>
            </a:solidFill>
            <a:ln>
              <a:noFill/>
            </a:ln>
          </p:spPr>
        </p:sp>
        <p:sp>
          <p:nvSpPr>
            <p:cNvPr id="35" name="Google Shape;35;p30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313"/>
              </a:schemeClr>
            </a:solidFill>
            <a:ln>
              <a:noFill/>
            </a:ln>
          </p:spPr>
        </p:sp>
        <p:sp>
          <p:nvSpPr>
            <p:cNvPr id="36" name="Google Shape;36;p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30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31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" name="Google Shape;38;p30"/>
          <p:cNvSpPr txBox="1"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0"/>
          <p:cNvSpPr txBox="1"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3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與說明文字">
  <p:cSld name="標題與說明文字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9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39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3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引述 (含標題)">
  <p:cSld name="引述 (含標題)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0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40"/>
          <p:cNvSpPr txBox="1">
            <a:spLocks noGrp="1"/>
          </p:cNvSpPr>
          <p:nvPr>
            <p:ph type="body" idx="1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03" name="Google Shape;103;p40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7" name="Google Shape;107;p40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zh-TW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40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zh-TW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800" b="0" i="0" u="none" strike="noStrike" cap="none">
              <a:solidFill>
                <a:srgbClr val="BFE47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名片">
  <p:cSld name="名片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1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41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4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4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4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引述名片">
  <p:cSld name="引述名片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2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42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8" name="Google Shape;118;p42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4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4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4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22" name="Google Shape;122;p42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zh-TW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2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lang="zh-TW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是非題">
  <p:cSld name="是非題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3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43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7" name="Google Shape;127;p43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4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4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4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44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4" name="Google Shape;134;p4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4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4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5"/>
          <p:cNvSpPr txBox="1">
            <a:spLocks noGrp="1"/>
          </p:cNvSpPr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45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40" name="Google Shape;140;p4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4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4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1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1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6" name="Google Shape;46;p3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1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sz="40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2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3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3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3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8" name="Google Shape;58;p33"/>
          <p:cNvSpPr txBox="1">
            <a:spLocks noGrp="1"/>
          </p:cNvSpPr>
          <p:nvPr>
            <p:ph type="body" idx="2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9" name="Google Shape;59;p3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4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5" name="Google Shape;65;p34"/>
          <p:cNvSpPr txBox="1">
            <a:spLocks noGrp="1"/>
          </p:cNvSpPr>
          <p:nvPr>
            <p:ph type="body" idx="2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6" name="Google Shape;66;p34"/>
          <p:cNvSpPr txBox="1">
            <a:spLocks noGrp="1"/>
          </p:cNvSpPr>
          <p:nvPr>
            <p:ph type="body" idx="3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34"/>
          <p:cNvSpPr txBox="1">
            <a:spLocks noGrp="1"/>
          </p:cNvSpPr>
          <p:nvPr>
            <p:ph type="body" idx="4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8" name="Google Shape;68;p3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5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3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7"/>
          <p:cNvSpPr txBox="1"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7"/>
          <p:cNvSpPr txBox="1">
            <a:spLocks noGrp="1"/>
          </p:cNvSpPr>
          <p:nvPr>
            <p:ph type="body" idx="1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83" name="Google Shape;83;p37"/>
          <p:cNvSpPr txBox="1">
            <a:spLocks noGrp="1"/>
          </p:cNvSpPr>
          <p:nvPr>
            <p:ph type="body" idx="2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3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8"/>
          <p:cNvSpPr txBox="1"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8"/>
          <p:cNvSpPr>
            <a:spLocks noGrp="1"/>
          </p:cNvSpPr>
          <p:nvPr>
            <p:ph type="pic" idx="2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38"/>
          <p:cNvSpPr txBox="1">
            <a:spLocks noGrp="1"/>
          </p:cNvSpPr>
          <p:nvPr>
            <p:ph type="body" idx="1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1" name="Google Shape;91;p3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3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9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Google Shape;11;p29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" name="Google Shape;12;p29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3" name="Google Shape;13;p29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411"/>
              </a:schemeClr>
            </a:solidFill>
            <a:ln>
              <a:noFill/>
            </a:ln>
          </p:spPr>
        </p:sp>
        <p:sp>
          <p:nvSpPr>
            <p:cNvPr id="14" name="Google Shape;14;p29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5" name="Google Shape;15;p29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372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9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411"/>
              </a:srgbClr>
            </a:solidFill>
            <a:ln>
              <a:noFill/>
            </a:ln>
          </p:spPr>
        </p:sp>
        <p:sp>
          <p:nvSpPr>
            <p:cNvPr id="17" name="Google Shape;17;p29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411"/>
              </a:srgbClr>
            </a:solidFill>
            <a:ln>
              <a:noFill/>
            </a:ln>
          </p:spPr>
        </p:sp>
        <p:sp>
          <p:nvSpPr>
            <p:cNvPr id="18" name="Google Shape;18;p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313"/>
              </a:schemeClr>
            </a:solidFill>
            <a:ln>
              <a:noFill/>
            </a:ln>
          </p:spPr>
        </p:sp>
        <p:sp>
          <p:nvSpPr>
            <p:cNvPr id="19" name="Google Shape;19;p29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9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31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29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29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098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9971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8956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895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3" name="Google Shape;23;p2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5" name="Google Shape;25;p2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Fzf56YptxLB9H4iEvUA4KthuNF_I0kUH/view?usp=drive_link" TargetMode="External"/><Relationship Id="rId2" Type="http://schemas.openxmlformats.org/officeDocument/2006/relationships/hyperlink" Target="https://drive.google.com/file/d/1saEK6GP0C5NSTsHzVMiKRZSs5yAzVVxX/view?usp=drive_lin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rive.google.com/file/d/1zTomzUE4Jlb_s6lY_TlNy5lq4vbUC1d6/view?usp=drive_link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zh.wikipedia.org/zh-tw/ABC%E8%AE%B0%E8%B0%B1%E6%B3%95" TargetMode="External"/><Relationship Id="rId7" Type="http://schemas.openxmlformats.org/officeDocument/2006/relationships/hyperlink" Target="https://github.com/gwinndr/MusicTransformer-Pytorch/tree/master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jason9693/midi-neural-processor" TargetMode="External"/><Relationship Id="rId5" Type="http://schemas.openxmlformats.org/officeDocument/2006/relationships/hyperlink" Target="https://www.youtube.com/watch?v=VseW-M7kx1E" TargetMode="External"/><Relationship Id="rId4" Type="http://schemas.openxmlformats.org/officeDocument/2006/relationships/hyperlink" Target="https://www.youtube.com/watch?v=gCjicAOemp4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ectraldoy/music-transformer/blob/main/vocabulary.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>
            <a:spLocks noGrp="1"/>
          </p:cNvSpPr>
          <p:nvPr>
            <p:ph type="ctrTitle"/>
          </p:nvPr>
        </p:nvSpPr>
        <p:spPr>
          <a:xfrm>
            <a:off x="0" y="1160865"/>
            <a:ext cx="7767000" cy="1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zh-TW"/>
              <a:t>AI音樂產生器</a:t>
            </a:r>
            <a:endParaRPr/>
          </a:p>
        </p:txBody>
      </p:sp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730125" y="4040475"/>
            <a:ext cx="9360000" cy="14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zh-TW" sz="3200"/>
              <a:t>主講人： 尤睿杰 	  指導教授：林耀鈴</a:t>
            </a: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zh-TW" sz="3200"/>
              <a:t>組員： 文睿薪        學校：靜宜大學資訊工程學系</a:t>
            </a:r>
            <a:endParaRPr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製作過程</a:t>
            </a:r>
            <a:endParaRPr b="1"/>
          </a:p>
        </p:txBody>
      </p:sp>
      <p:sp>
        <p:nvSpPr>
          <p:cNvPr id="214" name="Google Shape;214;p17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 b="1"/>
              <a:t>10</a:t>
            </a:fld>
            <a:endParaRPr b="1"/>
          </a:p>
        </p:txBody>
      </p:sp>
      <p:grpSp>
        <p:nvGrpSpPr>
          <p:cNvPr id="215" name="Google Shape;215;p17"/>
          <p:cNvGrpSpPr/>
          <p:nvPr/>
        </p:nvGrpSpPr>
        <p:grpSpPr>
          <a:xfrm>
            <a:off x="681316" y="1982249"/>
            <a:ext cx="9053925" cy="2785823"/>
            <a:chOff x="3982" y="157608"/>
            <a:chExt cx="9053925" cy="2785823"/>
          </a:xfrm>
        </p:grpSpPr>
        <p:sp>
          <p:nvSpPr>
            <p:cNvPr id="216" name="Google Shape;216;p17"/>
            <p:cNvSpPr/>
            <p:nvPr/>
          </p:nvSpPr>
          <p:spPr>
            <a:xfrm>
              <a:off x="3982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7"/>
            <p:cNvSpPr txBox="1"/>
            <p:nvPr/>
          </p:nvSpPr>
          <p:spPr>
            <a:xfrm>
              <a:off x="34580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上網去找適合我們題目的github網站</a:t>
              </a:r>
              <a:endParaRPr sz="1800" b="1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1898342" y="464049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7"/>
            <p:cNvSpPr txBox="1"/>
            <p:nvPr/>
          </p:nvSpPr>
          <p:spPr>
            <a:xfrm>
              <a:off x="1898342" y="550409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2441577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7"/>
            <p:cNvSpPr txBox="1"/>
            <p:nvPr/>
          </p:nvSpPr>
          <p:spPr>
            <a:xfrm>
              <a:off x="2472175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將github網站clone到我們的linux裡面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4335937" y="464049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7"/>
            <p:cNvSpPr txBox="1"/>
            <p:nvPr/>
          </p:nvSpPr>
          <p:spPr>
            <a:xfrm>
              <a:off x="4335937" y="550409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4879172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7"/>
            <p:cNvSpPr txBox="1"/>
            <p:nvPr/>
          </p:nvSpPr>
          <p:spPr>
            <a:xfrm>
              <a:off x="4909770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從各個地方找要訓練的midi檔數據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6773532" y="464049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7"/>
            <p:cNvSpPr txBox="1"/>
            <p:nvPr/>
          </p:nvSpPr>
          <p:spPr>
            <a:xfrm>
              <a:off x="6773532" y="550409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7316768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7"/>
            <p:cNvSpPr txBox="1"/>
            <p:nvPr/>
          </p:nvSpPr>
          <p:spPr>
            <a:xfrm>
              <a:off x="7347366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將clone下來的資料調整成我們想要參數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 rot="5400000">
              <a:off x="8002777" y="1324172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7"/>
            <p:cNvSpPr txBox="1"/>
            <p:nvPr/>
          </p:nvSpPr>
          <p:spPr>
            <a:xfrm>
              <a:off x="8057797" y="1355512"/>
              <a:ext cx="259082" cy="2583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7316768" y="189874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7"/>
            <p:cNvSpPr txBox="1"/>
            <p:nvPr/>
          </p:nvSpPr>
          <p:spPr>
            <a:xfrm>
              <a:off x="7347366" y="192934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lang="zh-TW" sz="19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將我們的midi檔經處理、訓練和生成</a:t>
              </a:r>
              <a:endParaRPr sz="19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4" name="Google Shape;234;p17"/>
            <p:cNvSpPr/>
            <p:nvPr/>
          </p:nvSpPr>
          <p:spPr>
            <a:xfrm rot="10800000">
              <a:off x="6794426" y="2205188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7"/>
            <p:cNvSpPr txBox="1"/>
            <p:nvPr/>
          </p:nvSpPr>
          <p:spPr>
            <a:xfrm>
              <a:off x="6905162" y="2291548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4879172" y="189874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7"/>
            <p:cNvSpPr txBox="1"/>
            <p:nvPr/>
          </p:nvSpPr>
          <p:spPr>
            <a:xfrm>
              <a:off x="4909770" y="192934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利用bash的腳本來將這一串過程打包起來執行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8" name="Google Shape;238;p17"/>
            <p:cNvSpPr/>
            <p:nvPr/>
          </p:nvSpPr>
          <p:spPr>
            <a:xfrm rot="10800000">
              <a:off x="4356831" y="2205188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7"/>
            <p:cNvSpPr txBox="1"/>
            <p:nvPr/>
          </p:nvSpPr>
          <p:spPr>
            <a:xfrm>
              <a:off x="4467567" y="2291548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2441577" y="189874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7"/>
            <p:cNvSpPr txBox="1"/>
            <p:nvPr/>
          </p:nvSpPr>
          <p:spPr>
            <a:xfrm>
              <a:off x="2472175" y="192934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後續持續增減我們的數據，並調整參數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endParaRPr/>
          </a:p>
        </p:txBody>
      </p:sp>
      <p:sp>
        <p:nvSpPr>
          <p:cNvPr id="290" name="Google Shape;290;p50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823282" cy="422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/>
              <a:t>批次大小（batch_size）</a:t>
            </a:r>
            <a:endParaRPr sz="2400" b="1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用途：指定每次訓練步驟中使用的數據樣本數量。</a:t>
            </a:r>
            <a:endParaRPr sz="180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影響：</a:t>
            </a:r>
            <a:r>
              <a:rPr lang="zh-TW" sz="1800">
                <a:solidFill>
                  <a:srgbClr val="FF0000"/>
                </a:solidFill>
              </a:rPr>
              <a:t>較小</a:t>
            </a:r>
            <a:r>
              <a:rPr lang="zh-TW" sz="1800"/>
              <a:t>的批次大小可以</a:t>
            </a:r>
            <a:r>
              <a:rPr lang="zh-TW" sz="1800">
                <a:solidFill>
                  <a:srgbClr val="FF0000"/>
                </a:solidFill>
              </a:rPr>
              <a:t>更細緻地更新模型參數</a:t>
            </a:r>
            <a:r>
              <a:rPr lang="zh-TW" sz="1800"/>
              <a:t>，但可能導致訓練速度變慢；</a:t>
            </a:r>
            <a:r>
              <a:rPr lang="zh-TW" sz="1800">
                <a:solidFill>
                  <a:srgbClr val="FF0000"/>
                </a:solidFill>
              </a:rPr>
              <a:t>較大</a:t>
            </a:r>
            <a:r>
              <a:rPr lang="zh-TW" sz="1800"/>
              <a:t>的批次大小則能</a:t>
            </a:r>
            <a:r>
              <a:rPr lang="zh-TW" sz="1800">
                <a:solidFill>
                  <a:srgbClr val="FF0000"/>
                </a:solidFill>
              </a:rPr>
              <a:t>提升訓練速度</a:t>
            </a:r>
            <a:r>
              <a:rPr lang="zh-TW" sz="1800"/>
              <a:t>，但對內存需求較高。在 WSL 中可以根據資源進行優化設置。</a:t>
            </a:r>
            <a:endParaRPr sz="1800"/>
          </a:p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/>
              <a:t>學習率調度器參數（warmup_steps）</a:t>
            </a:r>
            <a:endParaRPr sz="2400" b="1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用途：指定學習率的預熱步驟數，用於</a:t>
            </a:r>
            <a:r>
              <a:rPr lang="zh-TW" sz="1800">
                <a:solidFill>
                  <a:srgbClr val="FF0000"/>
                </a:solidFill>
              </a:rPr>
              <a:t>控制學習率調度策略</a:t>
            </a:r>
            <a:r>
              <a:rPr lang="zh-TW" sz="1800"/>
              <a:t>，使學習率在初期逐步增大。</a:t>
            </a:r>
            <a:endParaRPr sz="180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影響：使用預熱步驟可以穩定初期訓練，使</a:t>
            </a:r>
            <a:r>
              <a:rPr lang="zh-TW" sz="1800">
                <a:solidFill>
                  <a:srgbClr val="FF0000"/>
                </a:solidFill>
              </a:rPr>
              <a:t>模型收斂更平穩</a:t>
            </a:r>
            <a:r>
              <a:rPr lang="zh-TW" sz="1800"/>
              <a:t>。對於愛爾蘭民謠風格的學習，適當的 warmup_steps 可以讓模型在訓練早期快速收斂到合理的損失範圍。</a:t>
            </a:r>
            <a:endParaRPr/>
          </a:p>
        </p:txBody>
      </p:sp>
      <p:sp>
        <p:nvSpPr>
          <p:cNvPr id="291" name="Google Shape;291;p50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endParaRPr/>
          </a:p>
        </p:txBody>
      </p:sp>
      <p:sp>
        <p:nvSpPr>
          <p:cNvPr id="283" name="Google Shape;283;p49"/>
          <p:cNvSpPr txBox="1">
            <a:spLocks noGrp="1"/>
          </p:cNvSpPr>
          <p:nvPr>
            <p:ph type="body" idx="1"/>
          </p:nvPr>
        </p:nvSpPr>
        <p:spPr>
          <a:xfrm>
            <a:off x="677334" y="1930401"/>
            <a:ext cx="9061026" cy="511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訓練週期數（epochs）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用途：指定訓練模型的迭代次數，即</a:t>
            </a:r>
            <a:r>
              <a:rPr lang="zh-TW" sz="1800" dirty="0">
                <a:solidFill>
                  <a:srgbClr val="FF0000"/>
                </a:solidFill>
              </a:rPr>
              <a:t>模型將通過數據集的次數</a:t>
            </a:r>
            <a:r>
              <a:rPr lang="zh-TW" sz="1800" dirty="0"/>
              <a:t>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影響：更多的 epoch 次數通常會讓模型有更充分的學習，但</a:t>
            </a:r>
            <a:r>
              <a:rPr lang="zh-TW" sz="1800" dirty="0">
                <a:solidFill>
                  <a:srgbClr val="FF0000"/>
                </a:solidFill>
              </a:rPr>
              <a:t>過多的迭代可能會導致過擬合</a:t>
            </a:r>
            <a:r>
              <a:rPr lang="zh-TW" sz="1800" dirty="0"/>
              <a:t>。對於愛爾蘭音樂專題，可以通過反覆測試來確定合適的 epoch 數</a:t>
            </a:r>
            <a:endParaRPr dirty="0"/>
          </a:p>
        </p:txBody>
      </p:sp>
      <p:sp>
        <p:nvSpPr>
          <p:cNvPr id="284" name="Google Shape;284;p49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endParaRPr/>
          </a:p>
        </p:txBody>
      </p:sp>
      <p:sp>
        <p:nvSpPr>
          <p:cNvPr id="297" name="Google Shape;297;p51"/>
          <p:cNvSpPr txBox="1">
            <a:spLocks noGrp="1"/>
          </p:cNvSpPr>
          <p:nvPr>
            <p:ph type="body" idx="1"/>
          </p:nvPr>
        </p:nvSpPr>
        <p:spPr>
          <a:xfrm>
            <a:off x="677334" y="1959312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超參數設定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d_model：Transformer 的嵌入維度，控制模型中表示的向量空間維度。影響：較大的 d_model 值能夠提升模型的表示能力，但會增加計算量。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num_layers：Transformer 解碼器層的數量。影響：更多的層數可以捕捉到更深的特徵，但會增加模型的計算需求。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num_heads：多頭注意力機制中的注意力頭數。影響：更多的注意力頭能夠提高模型對不同音符之間關係的捕捉能力，特別適合音樂</a:t>
            </a:r>
            <a:r>
              <a:rPr lang="en-US" altLang="zh-TW" sz="1800" dirty="0"/>
              <a:t>	</a:t>
            </a:r>
            <a:r>
              <a:rPr lang="zh-TW" sz="1800" dirty="0"/>
              <a:t>生成中的旋律和節奏關係學習。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dropout：隨機丟棄神經元的比例，防止模型過擬合。影響：適當的 dropout 可以提高模型的泛化能力，減少過擬合現象。</a:t>
            </a:r>
            <a:endParaRPr dirty="0"/>
          </a:p>
        </p:txBody>
      </p:sp>
      <p:sp>
        <p:nvSpPr>
          <p:cNvPr id="298" name="Google Shape;298;p51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br>
              <a:rPr lang="zh-TW"/>
            </a:br>
            <a:endParaRPr/>
          </a:p>
        </p:txBody>
      </p:sp>
      <p:sp>
        <p:nvSpPr>
          <p:cNvPr id="304" name="Google Shape;304;p52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資料分割與數據加載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訓練/驗證分割：train.py 將數據按 80% 訓練、20% 驗證分割，這樣可以監控模型在訓練和驗證集上的表現。</a:t>
            </a:r>
            <a:endParaRPr sz="1800" dirty="0"/>
          </a:p>
        </p:txBody>
      </p:sp>
      <p:sp>
        <p:nvSpPr>
          <p:cNvPr id="305" name="Google Shape;305;p52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generate.py</a:t>
            </a:r>
            <a:endParaRPr/>
          </a:p>
        </p:txBody>
      </p:sp>
      <p:sp>
        <p:nvSpPr>
          <p:cNvPr id="341" name="Google Shape;341;p57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786706" cy="4570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起始提示音符（</a:t>
            </a:r>
            <a:r>
              <a:rPr lang="en-US" altLang="zh-TW" sz="2400" dirty="0"/>
              <a:t> </a:t>
            </a:r>
            <a:r>
              <a:rPr lang="en-US" altLang="zh-TW" sz="2400" dirty="0" err="1"/>
              <a:t>primer_file</a:t>
            </a:r>
            <a:r>
              <a:rPr lang="zh-TW" sz="2400" b="1" dirty="0"/>
              <a:t> 和 </a:t>
            </a:r>
            <a:r>
              <a:rPr lang="en-US" altLang="zh-TW" sz="2400" dirty="0" err="1"/>
              <a:t>num_prime</a:t>
            </a:r>
            <a:r>
              <a:rPr lang="en-US" altLang="zh-TW" sz="2400" dirty="0"/>
              <a:t> </a:t>
            </a:r>
            <a:r>
              <a:rPr lang="zh-TW" sz="2400" b="1" dirty="0"/>
              <a:t>）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 altLang="zh-TW" sz="1800" dirty="0" err="1"/>
              <a:t>primer_file</a:t>
            </a:r>
            <a:r>
              <a:rPr lang="en-US" altLang="zh-TW" sz="1800" dirty="0"/>
              <a:t> </a:t>
            </a:r>
            <a:r>
              <a:rPr lang="zh-TW" sz="1800" dirty="0"/>
              <a:t>指定要繼續生成的 MIDI 文件路徑，允許用戶</a:t>
            </a:r>
            <a:r>
              <a:rPr lang="zh-TW" sz="1800" dirty="0">
                <a:solidFill>
                  <a:srgbClr val="FF0000"/>
                </a:solidFill>
              </a:rPr>
              <a:t>從某個 MIDI 起始片段開始生成新旋律</a:t>
            </a:r>
            <a:r>
              <a:rPr lang="zh-TW" sz="1800" dirty="0"/>
              <a:t>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 altLang="zh-TW" sz="1800" dirty="0" err="1"/>
              <a:t>num_prime</a:t>
            </a:r>
            <a:r>
              <a:rPr lang="en-US" altLang="zh-TW" sz="1800" dirty="0"/>
              <a:t> </a:t>
            </a:r>
            <a:r>
              <a:rPr lang="zh-TW" sz="1800" dirty="0"/>
              <a:t>控制從提示片段中選取的音符數量，用於</a:t>
            </a:r>
            <a:r>
              <a:rPr lang="zh-TW" sz="1800" dirty="0">
                <a:solidFill>
                  <a:srgbClr val="FF0000"/>
                </a:solidFill>
              </a:rPr>
              <a:t>限制生成起始片段的長度</a:t>
            </a:r>
            <a:r>
              <a:rPr lang="zh-TW" sz="1800" dirty="0"/>
              <a:t>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影響：使用起始提示音符可以讓生成的音樂延續特定旋律片段，有助於保持音樂的連貫性。可以通過選擇適當的片段來引導模型生成符合特定風格的旋律。</a:t>
            </a:r>
            <a:endParaRPr sz="1800" dirty="0"/>
          </a:p>
        </p:txBody>
      </p:sp>
      <p:sp>
        <p:nvSpPr>
          <p:cNvPr id="342" name="Google Shape;342;p57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0"/>
          <p:cNvSpPr txBox="1">
            <a:spLocks noGrp="1"/>
          </p:cNvSpPr>
          <p:nvPr>
            <p:ph type="title"/>
          </p:nvPr>
        </p:nvSpPr>
        <p:spPr>
          <a:xfrm>
            <a:off x="604182" y="2950464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 b="1"/>
              <a:t>成果展示</a:t>
            </a:r>
            <a:endParaRPr/>
          </a:p>
        </p:txBody>
      </p:sp>
      <p:sp>
        <p:nvSpPr>
          <p:cNvPr id="363" name="Google Shape;363;p60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364" name="Google Shape;364;p60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75B430-9BF1-24A2-791B-ADA811918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原始訓練參數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2D209DD-3B11-7381-CF8B-2D0A7A1BF1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4967" y="2304473"/>
            <a:ext cx="8845357" cy="4059382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learn_rate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None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ce_smoothing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None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batch_size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max_sequence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2048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n_layers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6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num_heads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8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d_model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512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dim_feedforward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1024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>
                <a:solidFill>
                  <a:srgbClr val="1F2328"/>
                </a:solidFill>
                <a:effectLst/>
                <a:latin typeface="-apple-system"/>
              </a:rPr>
              <a:t>dropout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0.1</a:t>
            </a: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8DEA9D4-7D9E-11ED-B59A-5AD3CE047A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3844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363418-89A0-4A46-B65F-55CCF40FA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損失值變化圖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03CFA6D-BCBC-4549-B4B8-35A575931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35991" y="1727731"/>
            <a:ext cx="6180043" cy="4112354"/>
          </a:xfrm>
        </p:spPr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引入 </a:t>
            </a:r>
            <a:r>
              <a:rPr lang="en-US" altLang="zh-TW" dirty="0">
                <a:solidFill>
                  <a:srgbClr val="FF0000"/>
                </a:solidFill>
              </a:rPr>
              <a:t>RPR </a:t>
            </a:r>
            <a:r>
              <a:rPr lang="zh-TW" altLang="en-US" dirty="0">
                <a:solidFill>
                  <a:srgbClr val="FF0000"/>
                </a:solidFill>
              </a:rPr>
              <a:t>技術</a:t>
            </a:r>
            <a:r>
              <a:rPr lang="zh-TW" altLang="en-US" dirty="0"/>
              <a:t>後，損失值顯著下降並穩定，表明生成結果在和諧性與多樣性上的提升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E778F46-E8AD-4B52-B8E9-132DA6BDEE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18</a:t>
            </a:fld>
            <a:endParaRPr lang="zh-TW" altLang="en-US"/>
          </a:p>
        </p:txBody>
      </p:sp>
      <p:pic>
        <p:nvPicPr>
          <p:cNvPr id="1026" name="Picture 2" descr="已上傳的圖像">
            <a:extLst>
              <a:ext uri="{FF2B5EF4-FFF2-40B4-BE49-F238E27FC236}">
                <a16:creationId xmlns:a16="http://schemas.microsoft.com/office/drawing/2014/main" id="{FCE229C2-8D1B-4EF8-91C6-88627421CE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155" y="2829051"/>
            <a:ext cx="5903893" cy="3678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版面配置區 2">
            <a:extLst>
              <a:ext uri="{FF2B5EF4-FFF2-40B4-BE49-F238E27FC236}">
                <a16:creationId xmlns:a16="http://schemas.microsoft.com/office/drawing/2014/main" id="{BB7BF455-8931-4DB3-AE5C-B47171B86951}"/>
              </a:ext>
            </a:extLst>
          </p:cNvPr>
          <p:cNvSpPr txBox="1">
            <a:spLocks/>
          </p:cNvSpPr>
          <p:nvPr/>
        </p:nvSpPr>
        <p:spPr>
          <a:xfrm>
            <a:off x="7489344" y="2518791"/>
            <a:ext cx="2311348" cy="22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200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200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200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200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2003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 lang="zh-TW" altLang="en-US" dirty="0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106E0E1-7D91-4C2F-BD14-3258E6C9F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6048" y="2752966"/>
            <a:ext cx="252476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初期損失值快速下降</a:t>
            </a:r>
            <a:endParaRPr kumimoji="0" lang="en-US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模型在第86個週期達到最佳損失值 3.995 </a:t>
            </a:r>
          </a:p>
        </p:txBody>
      </p:sp>
    </p:spTree>
    <p:extLst>
      <p:ext uri="{BB962C8B-B14F-4D97-AF65-F5344CB8AC3E}">
        <p14:creationId xmlns:p14="http://schemas.microsoft.com/office/powerpoint/2010/main" val="1293734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5FFFC-63BB-4EF0-966E-AB1FFEE33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改進分析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4D7C6D8-10FF-497F-B008-1041D35639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損失值變化顯示了模型訓練的有效性。</a:t>
            </a:r>
            <a:endParaRPr lang="en-US" altLang="zh-TW" dirty="0"/>
          </a:p>
          <a:p>
            <a:r>
              <a:rPr lang="zh-TW" altLang="en-US" dirty="0"/>
              <a:t>引入 </a:t>
            </a:r>
            <a:r>
              <a:rPr lang="en-US" altLang="zh-TW" dirty="0"/>
              <a:t>RPR </a:t>
            </a:r>
            <a:r>
              <a:rPr lang="zh-TW" altLang="en-US" dirty="0"/>
              <a:t>技術後，損失值的快速下降和穩定，為音樂生成的高質量奠定了基礎。</a:t>
            </a:r>
            <a:endParaRPr lang="en-US" altLang="zh-TW" dirty="0"/>
          </a:p>
          <a:p>
            <a:r>
              <a:rPr lang="zh-TW" altLang="en-US" dirty="0"/>
              <a:t>使用箭頭或標記在圖表上強調「快速下降」和「穩定階段」。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7E3E563-AEB6-4E43-950A-A1F38644DF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2645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/>
              <a:t>目錄</a:t>
            </a:r>
            <a:endParaRPr/>
          </a:p>
        </p:txBody>
      </p:sp>
      <p:sp>
        <p:nvSpPr>
          <p:cNvPr id="154" name="Google Shape;154;p2"/>
          <p:cNvSpPr txBox="1">
            <a:spLocks noGrp="1"/>
          </p:cNvSpPr>
          <p:nvPr>
            <p:ph type="body" idx="1"/>
          </p:nvPr>
        </p:nvSpPr>
        <p:spPr>
          <a:xfrm>
            <a:off x="2586033" y="2059950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zh-TW" sz="2800" dirty="0"/>
              <a:t>1.導論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zh-TW" sz="2800" dirty="0"/>
              <a:t>2.動機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zh-TW" sz="2800" dirty="0"/>
              <a:t>3.問題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en-US" altLang="zh-TW" sz="2800" dirty="0"/>
              <a:t>4</a:t>
            </a:r>
            <a:r>
              <a:rPr lang="zh-TW" sz="2800" dirty="0"/>
              <a:t>.研究方法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en-US" altLang="zh-TW" sz="2800" dirty="0"/>
              <a:t>5</a:t>
            </a:r>
            <a:r>
              <a:rPr lang="zh-TW" sz="2800" dirty="0"/>
              <a:t>.開發工具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</a:t>
            </a:fld>
            <a:endParaRPr/>
          </a:p>
        </p:txBody>
      </p:sp>
      <p:sp>
        <p:nvSpPr>
          <p:cNvPr id="156" name="Google Shape;156;p2"/>
          <p:cNvSpPr txBox="1"/>
          <p:nvPr/>
        </p:nvSpPr>
        <p:spPr>
          <a:xfrm>
            <a:off x="5851017" y="1930400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6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.製作過程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.成果展示</a:t>
            </a:r>
            <a:endParaRPr sz="2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alt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8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.可行性分析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9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.結論</a:t>
            </a:r>
            <a:endParaRPr sz="2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0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.參考資料來源</a:t>
            </a:r>
            <a:endParaRPr sz="2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BC1BE8-AC3F-FB07-DBE1-367A8611D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生成音樂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5FAA75B-D8B7-A0B5-E2A7-5CCFB7D054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https://drive.google.com/file/d/1saEK6GP0C5NSTsHzVMiKRZSs5yAzVVxX/view?usp=drive_link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https://drive.google.com/file/d/1Fzf56YptxLB9H4iEvUA4KthuNF_I0kUH/view?usp=drive_link</a:t>
            </a:r>
            <a:endParaRPr lang="en-US" altLang="zh-TW" dirty="0"/>
          </a:p>
          <a:p>
            <a:r>
              <a:rPr lang="en-US" altLang="zh-TW" dirty="0">
                <a:hlinkClick r:id="rId4"/>
              </a:rPr>
              <a:t>https://drive.google.com/file/d/1zTomzUE4Jlb_s6lY_TlNy5lq4vbUC1d6/view?usp=drive_link</a:t>
            </a:r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pPr marL="137160" indent="0">
              <a:buNone/>
            </a:pP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8893A5-22D7-8083-80A7-67F91E139F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978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94BCCD-6D90-426B-1863-EE8C986CA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實驗生成參數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563656F-DF8E-6955-076E-B490EE10A4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CD01678-7362-F77D-A622-FD9CA6E436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21</a:t>
            </a:fld>
            <a:endParaRPr lang="zh-TW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AECF9B2-DA7A-72D4-0394-1B1D2B58DE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548277"/>
              </p:ext>
            </p:extLst>
          </p:nvPr>
        </p:nvGraphicFramePr>
        <p:xfrm>
          <a:off x="1366982" y="1828800"/>
          <a:ext cx="7269020" cy="35929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17255">
                  <a:extLst>
                    <a:ext uri="{9D8B030D-6E8A-4147-A177-3AD203B41FA5}">
                      <a16:colId xmlns:a16="http://schemas.microsoft.com/office/drawing/2014/main" val="1339581302"/>
                    </a:ext>
                  </a:extLst>
                </a:gridCol>
                <a:gridCol w="1817255">
                  <a:extLst>
                    <a:ext uri="{9D8B030D-6E8A-4147-A177-3AD203B41FA5}">
                      <a16:colId xmlns:a16="http://schemas.microsoft.com/office/drawing/2014/main" val="835045835"/>
                    </a:ext>
                  </a:extLst>
                </a:gridCol>
                <a:gridCol w="1817255">
                  <a:extLst>
                    <a:ext uri="{9D8B030D-6E8A-4147-A177-3AD203B41FA5}">
                      <a16:colId xmlns:a16="http://schemas.microsoft.com/office/drawing/2014/main" val="1133777377"/>
                    </a:ext>
                  </a:extLst>
                </a:gridCol>
                <a:gridCol w="1817255">
                  <a:extLst>
                    <a:ext uri="{9D8B030D-6E8A-4147-A177-3AD203B41FA5}">
                      <a16:colId xmlns:a16="http://schemas.microsoft.com/office/drawing/2014/main" val="818954783"/>
                    </a:ext>
                  </a:extLst>
                </a:gridCol>
              </a:tblGrid>
              <a:tr h="427680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樣本名稱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 err="1">
                          <a:effectLst/>
                        </a:rPr>
                        <a:t>num_prime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altLang="zh-TW" sz="1800" dirty="0" err="1">
                          <a:effectLst/>
                        </a:rPr>
                        <a:t>max_sequence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生成特性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6991449"/>
                  </a:ext>
                </a:extLst>
              </a:tr>
              <a:tr h="898237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樣本一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>
                          <a:effectLst/>
                        </a:rPr>
                        <a:t>1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>
                          <a:effectLst/>
                        </a:rPr>
                        <a:t>1024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隨機性強，創造性高，但結構不連貫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96274186"/>
                  </a:ext>
                </a:extLst>
              </a:tr>
              <a:tr h="898237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樣本二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>
                          <a:effectLst/>
                        </a:rPr>
                        <a:t>256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>
                          <a:effectLst/>
                        </a:rPr>
                        <a:t>2048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音樂連貫性強，保留了引子的風格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84323791"/>
                  </a:ext>
                </a:extLst>
              </a:tr>
              <a:tr h="1368792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樣本三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>
                          <a:effectLst/>
                        </a:rPr>
                        <a:t>256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>
                          <a:effectLst/>
                        </a:rPr>
                        <a:t>2048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與樣本二相似，生成的完整性和結構更明顯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85257606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62569BB6-CAC3-75CB-7DEC-54036174CD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4563" y="3303686"/>
            <a:ext cx="673774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							</a:t>
            </a:r>
            <a:endParaRPr kumimoji="0" lang="en-US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3574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df7c251067_3_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可行性分析</a:t>
            </a:r>
            <a:endParaRPr/>
          </a:p>
        </p:txBody>
      </p:sp>
      <p:sp>
        <p:nvSpPr>
          <p:cNvPr id="399" name="Google Shape;399;g2df7c251067_3_0"/>
          <p:cNvSpPr txBox="1">
            <a:spLocks noGrp="1"/>
          </p:cNvSpPr>
          <p:nvPr>
            <p:ph type="body" idx="1"/>
          </p:nvPr>
        </p:nvSpPr>
        <p:spPr>
          <a:xfrm>
            <a:off x="677334" y="2160588"/>
            <a:ext cx="8777562" cy="4194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4823"/>
              <a:buChar char="►"/>
            </a:pPr>
            <a:r>
              <a:rPr lang="zh-TW" sz="2600" b="1" dirty="0"/>
              <a:t>技術可行性</a:t>
            </a:r>
            <a:endParaRPr sz="2600" b="1" dirty="0"/>
          </a:p>
          <a:p>
            <a:pPr marL="342900" lvl="0" indent="-2133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4823"/>
              <a:buNone/>
            </a:pPr>
            <a:endParaRPr sz="2600" b="1" dirty="0"/>
          </a:p>
          <a:p>
            <a:pPr marL="8001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1891"/>
              <a:buChar char="►"/>
            </a:pPr>
            <a:r>
              <a:rPr lang="zh-TW" sz="2400" dirty="0"/>
              <a:t>技術成熟度：Music Transformer 模型和 PyTorch 等深度學習框架已經十分成熟且穩定，能夠在 WSL 環境中順利運行和訓練。WSL 提供了類似 Linux 的操作環境，有效解決了 Windows 系統上部分兼容性問題。</a:t>
            </a:r>
            <a:endParaRPr sz="2400" dirty="0"/>
          </a:p>
          <a:p>
            <a:pPr marL="8001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1891"/>
              <a:buChar char="►"/>
            </a:pPr>
            <a:r>
              <a:rPr lang="zh-TW" sz="2400" dirty="0"/>
              <a:t>模型適配性：Music Transformer 專門設計用於音樂序列生成，且包含相對自注意力等功能，適合具有時序特性的音樂生成任務。</a:t>
            </a:r>
            <a:endParaRPr sz="2400" dirty="0"/>
          </a:p>
          <a:p>
            <a:pPr marL="8001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1891"/>
              <a:buChar char="►"/>
            </a:pPr>
            <a:r>
              <a:rPr lang="zh-TW" sz="2400" dirty="0"/>
              <a:t>技術挑戰：在訓練模型時可能會遇到較大的資源需求（如 GPU 計算能力），此外，</a:t>
            </a:r>
            <a:r>
              <a:rPr lang="zh-TW" altLang="en-US" sz="2400" dirty="0"/>
              <a:t>歌曲</a:t>
            </a:r>
            <a:r>
              <a:rPr lang="zh-TW" sz="2400" dirty="0"/>
              <a:t>的特性需要模型在音樂風格上的微調，但可通過適當的超參數設定來克服。</a:t>
            </a:r>
            <a:endParaRPr sz="2400" dirty="0"/>
          </a:p>
        </p:txBody>
      </p:sp>
      <p:sp>
        <p:nvSpPr>
          <p:cNvPr id="400" name="Google Shape;400;g2df7c251067_3_0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00" cy="8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lang="en-US" altLang="zh-TW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5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可行性分析</a:t>
            </a:r>
            <a:endParaRPr/>
          </a:p>
        </p:txBody>
      </p:sp>
      <p:sp>
        <p:nvSpPr>
          <p:cNvPr id="406" name="Google Shape;406;p25"/>
          <p:cNvSpPr txBox="1">
            <a:spLocks noGrp="1"/>
          </p:cNvSpPr>
          <p:nvPr>
            <p:ph type="body" idx="1"/>
          </p:nvPr>
        </p:nvSpPr>
        <p:spPr>
          <a:xfrm>
            <a:off x="677334" y="1749110"/>
            <a:ext cx="8905578" cy="401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 b="1" dirty="0"/>
              <a:t>時間可行性</a:t>
            </a:r>
            <a:endParaRPr sz="2400" b="1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200" b="1" dirty="0"/>
          </a:p>
          <a:p>
            <a:pPr marL="80010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200" dirty="0"/>
              <a:t>開發時間：預處理、模型訓練和生成音樂的流程清晰，且大部分代碼功能已在開源框架中設計完成。因此，重點在於數據的收集、預處理和生成結果的調試，時間需求可控。</a:t>
            </a:r>
            <a:endParaRPr sz="2200" dirty="0"/>
          </a:p>
          <a:p>
            <a:pPr marL="800100" lvl="1" indent="-2514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200" dirty="0"/>
          </a:p>
          <a:p>
            <a:pPr marL="80010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200" dirty="0"/>
              <a:t>訓練週期：模型訓練所需時間取決於數據量和模型複雜度。基於音樂的數據量和模型層數設定，預計在數小時到數天內完成一次訓練，並可利用檢查點保存進度。</a:t>
            </a:r>
            <a:endParaRPr sz="2200" dirty="0"/>
          </a:p>
          <a:p>
            <a:pPr marL="800100" lvl="1" indent="-2514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200" dirty="0"/>
          </a:p>
          <a:p>
            <a:pPr marL="80010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200" dirty="0"/>
              <a:t>生成與調試：音樂生成的時間相對較短，每次生成僅需數秒到數分鐘。可以快速生成並調整結果，確保在專題展示前產出高質量的音樂樣本。</a:t>
            </a:r>
            <a:endParaRPr sz="2200" dirty="0"/>
          </a:p>
        </p:txBody>
      </p:sp>
      <p:sp>
        <p:nvSpPr>
          <p:cNvPr id="407" name="Google Shape;407;p25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 b="1"/>
              <a:t>可行性分析</a:t>
            </a:r>
            <a:endParaRPr b="1"/>
          </a:p>
        </p:txBody>
      </p:sp>
      <p:sp>
        <p:nvSpPr>
          <p:cNvPr id="413" name="Google Shape;413;p64"/>
          <p:cNvSpPr txBox="1">
            <a:spLocks noGrp="1"/>
          </p:cNvSpPr>
          <p:nvPr>
            <p:ph type="body" idx="1"/>
          </p:nvPr>
        </p:nvSpPr>
        <p:spPr>
          <a:xfrm>
            <a:off x="677334" y="1572769"/>
            <a:ext cx="8713554" cy="4468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59875"/>
              <a:buChar char="►"/>
            </a:pPr>
            <a:r>
              <a:rPr lang="zh-TW" sz="2600" b="1" dirty="0"/>
              <a:t>資源可行性</a:t>
            </a:r>
            <a:endParaRPr sz="2600" b="1" dirty="0"/>
          </a:p>
          <a:p>
            <a:pPr marL="4572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59875"/>
              <a:buNone/>
            </a:pPr>
            <a:endParaRPr sz="26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硬體資源：可在 WSL 上進行開發和訓練，減少了對獨立 Linux 環境的依賴。具備適度的 GPU 或高性能 CPU 更能加速模型訓練，但在 WSL 中進行 CPU 訓練也是可行的。</a:t>
            </a:r>
            <a:endParaRPr sz="24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數據資源：數據集可以從公開資料庫獲取，且數據量適中，不會過度占用存儲空間。</a:t>
            </a:r>
            <a:endParaRPr sz="24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開源資源：模型使用的開源框架（如 PyTorch 和 Mido）免費且穩定，可以滿足開發需求，且 Music Transformer 的程式碼可根據項目需求靈活調整。</a:t>
            </a:r>
            <a:endParaRPr sz="24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技術支援：豐富的開源資源和文件支持，有助於解決模型訓練和生成過程中的技術問題，確保開發流程的順暢</a:t>
            </a:r>
            <a:endParaRPr dirty="0"/>
          </a:p>
        </p:txBody>
      </p:sp>
      <p:sp>
        <p:nvSpPr>
          <p:cNvPr id="414" name="Google Shape;414;p64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6"/>
          <p:cNvSpPr txBox="1">
            <a:spLocks noGrp="1"/>
          </p:cNvSpPr>
          <p:nvPr>
            <p:ph type="title"/>
          </p:nvPr>
        </p:nvSpPr>
        <p:spPr>
          <a:xfrm>
            <a:off x="-282132" y="41522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結論</a:t>
            </a:r>
            <a:br>
              <a:rPr lang="zh-TW" b="1"/>
            </a:br>
            <a:endParaRPr/>
          </a:p>
        </p:txBody>
      </p:sp>
      <p:sp>
        <p:nvSpPr>
          <p:cNvPr id="420" name="Google Shape;420;p26"/>
          <p:cNvSpPr txBox="1">
            <a:spLocks noGrp="1"/>
          </p:cNvSpPr>
          <p:nvPr>
            <p:ph type="body" idx="1"/>
          </p:nvPr>
        </p:nvSpPr>
        <p:spPr>
          <a:xfrm>
            <a:off x="4621381" y="1324707"/>
            <a:ext cx="4760363" cy="5121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400" b="1" dirty="0"/>
              <a:t>生成系統的成功構建</a:t>
            </a:r>
            <a:r>
              <a:rPr lang="zh-TW" sz="2400" dirty="0"/>
              <a:t>：</a:t>
            </a:r>
            <a:endParaRPr sz="24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000" dirty="0"/>
              <a:t>總結成功建立了基於 Music Transformer 的音樂生成系統，並實現了音樂創作。</a:t>
            </a:r>
            <a:endParaRPr sz="20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400" b="1" dirty="0"/>
              <a:t>模型生成效果</a:t>
            </a:r>
            <a:r>
              <a:rPr lang="zh-TW" sz="2400" dirty="0"/>
              <a:t>：</a:t>
            </a:r>
            <a:endParaRPr sz="24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000" dirty="0"/>
              <a:t>強調模型能夠生成具有</a:t>
            </a:r>
            <a:r>
              <a:rPr lang="zh-TW" altLang="en-US" sz="2000" dirty="0"/>
              <a:t>多樣</a:t>
            </a:r>
            <a:r>
              <a:rPr lang="zh-TW" sz="2000" dirty="0"/>
              <a:t>特徵的旋律片段，並且通過參數微調、來控制生成的創意性和風格化。</a:t>
            </a:r>
            <a:r>
              <a:rPr lang="en-US" altLang="zh-TW" sz="2000" dirty="0"/>
              <a:t>RPR </a:t>
            </a:r>
            <a:r>
              <a:rPr lang="zh-TW" altLang="en-US" sz="2000" dirty="0"/>
              <a:t>技術幫助模型在長序列生成中快速收斂，損失值穩定於 </a:t>
            </a:r>
            <a:r>
              <a:rPr lang="en-US" altLang="zh-TW" sz="2000" dirty="0"/>
              <a:t>3.995</a:t>
            </a:r>
            <a:r>
              <a:rPr lang="zh-TW" altLang="en-US" sz="2000" dirty="0"/>
              <a:t>，生成音樂的連貫性和和諧性顯著提升。</a:t>
            </a:r>
            <a:endParaRPr sz="20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400" b="1" dirty="0"/>
              <a:t>技術成就</a:t>
            </a:r>
            <a:r>
              <a:rPr lang="zh-TW" sz="2400" dirty="0"/>
              <a:t>：</a:t>
            </a:r>
            <a:endParaRPr sz="24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000" dirty="0"/>
              <a:t>使用了 WSL 和 PyTorch 等技術，在 Windows 系統下模擬 Linux 環境進行了穩定的模型訓練和生成過程。</a:t>
            </a:r>
            <a:endParaRPr sz="2000" dirty="0"/>
          </a:p>
        </p:txBody>
      </p:sp>
      <p:sp>
        <p:nvSpPr>
          <p:cNvPr id="421" name="Google Shape;421;p26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25</a:t>
            </a:fld>
            <a:endParaRPr/>
          </a:p>
        </p:txBody>
      </p:sp>
      <p:pic>
        <p:nvPicPr>
          <p:cNvPr id="422" name="Google Shape;422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311" y="1572833"/>
            <a:ext cx="3908036" cy="385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df7c251067_2_0"/>
          <p:cNvSpPr txBox="1">
            <a:spLocks noGrp="1"/>
          </p:cNvSpPr>
          <p:nvPr>
            <p:ph type="body" idx="1"/>
          </p:nvPr>
        </p:nvSpPr>
        <p:spPr>
          <a:xfrm>
            <a:off x="797825" y="1522850"/>
            <a:ext cx="4278300" cy="44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342900" lvl="0" indent="-34291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►"/>
            </a:pPr>
            <a:r>
              <a:rPr lang="zh-TW" sz="3050" dirty="0"/>
              <a:t>未來我們計劃加入更多音樂風格與進一步優化算法效能，以提供更豐富且專業的音樂生成服務。此外，預計開發移動端應用，使用戶能在任何地點任何時間，享受創作與聆聽個人化音樂的樂趣。</a:t>
            </a:r>
            <a:endParaRPr sz="305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213"/>
              <a:buFont typeface="Arial"/>
              <a:buNone/>
            </a:pPr>
            <a:r>
              <a:rPr lang="zh-TW" sz="3050" b="1" dirty="0"/>
              <a:t> </a:t>
            </a:r>
            <a:endParaRPr sz="305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6486"/>
              <a:buNone/>
            </a:pPr>
            <a:endParaRPr dirty="0"/>
          </a:p>
        </p:txBody>
      </p:sp>
      <p:sp>
        <p:nvSpPr>
          <p:cNvPr id="429" name="Google Shape;429;g2df7c251067_2_0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00" cy="8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lang="en-US" altLang="zh-TW"/>
              <a:t>26</a:t>
            </a:fld>
            <a:endParaRPr/>
          </a:p>
        </p:txBody>
      </p:sp>
      <p:sp>
        <p:nvSpPr>
          <p:cNvPr id="430" name="Google Shape;430;g2df7c251067_2_0"/>
          <p:cNvSpPr txBox="1">
            <a:spLocks noGrp="1"/>
          </p:cNvSpPr>
          <p:nvPr>
            <p:ph type="title"/>
          </p:nvPr>
        </p:nvSpPr>
        <p:spPr>
          <a:xfrm>
            <a:off x="-292507" y="41522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結論</a:t>
            </a:r>
            <a:br>
              <a:rPr lang="zh-TW" b="1"/>
            </a:br>
            <a:endParaRPr/>
          </a:p>
        </p:txBody>
      </p:sp>
      <p:pic>
        <p:nvPicPr>
          <p:cNvPr id="431" name="Google Shape;431;g2df7c251067_2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02975" y="1471100"/>
            <a:ext cx="4429000" cy="4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/>
              <a:t>參考資料來源</a:t>
            </a:r>
            <a:endParaRPr/>
          </a:p>
        </p:txBody>
      </p:sp>
      <p:sp>
        <p:nvSpPr>
          <p:cNvPr id="437" name="Google Shape;437;p27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zh-TW" u="sng" dirty="0">
                <a:solidFill>
                  <a:schemeClr val="hlink"/>
                </a:solidFill>
                <a:hlinkClick r:id="rId3"/>
              </a:rPr>
              <a:t>https://github.com/spectraldoy/music-transformer/blob/main/vocabulary.py</a:t>
            </a:r>
            <a:endParaRPr u="sng" dirty="0">
              <a:solidFill>
                <a:schemeClr val="hlink"/>
              </a:solidFill>
              <a:hlinkClick r:id="rId3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zh-TW" u="sng" dirty="0">
                <a:solidFill>
                  <a:schemeClr val="hlink"/>
                </a:solidFill>
                <a:hlinkClick r:id="rId3"/>
              </a:rPr>
              <a:t>https://zh.wikipedia.org/zh-tw/ABC%E8%AE%B0%E8%B0%B1%E6%B3%95</a:t>
            </a:r>
            <a:endParaRPr u="sng" dirty="0">
              <a:solidFill>
                <a:schemeClr val="hlink"/>
              </a:solidFill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dirty="0"/>
              <a:t>OmniXRI (Omni-eXtened Reality Interaction) 歐尼克斯實境互動工作室</a:t>
            </a:r>
            <a:r>
              <a:rPr lang="zh-TW" u="sng" dirty="0">
                <a:solidFill>
                  <a:schemeClr val="hlink"/>
                </a:solidFill>
                <a:hlinkClick r:id="rId4"/>
              </a:rPr>
              <a:t>https://www.youtube.com/watch?v=gCjicAOemp4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zh-TW" dirty="0"/>
              <a:t>     </a:t>
            </a:r>
            <a:r>
              <a:rPr lang="zh-TW" u="sng" dirty="0">
                <a:solidFill>
                  <a:schemeClr val="hlink"/>
                </a:solidFill>
                <a:hlinkClick r:id="rId5"/>
              </a:rPr>
              <a:t>https://www.youtube.com/watch?v=VseW-M7kx1E</a:t>
            </a:r>
            <a:endParaRPr lang="en-US" altLang="zh-TW" u="sng" dirty="0">
              <a:solidFill>
                <a:schemeClr val="hlink"/>
              </a:solidFill>
            </a:endParaRPr>
          </a:p>
          <a:p>
            <a:pPr marL="342900" lvl="0" indent="-2514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6"/>
              </a:rPr>
              <a:t>https://github.com/jason9693/midi-neural-processor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7"/>
              </a:rPr>
              <a:t>https://github.com/gwinndr/MusicTransformer-Pytorch/tree/master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 err="1"/>
              <a:t>chatgpt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  <p:sp>
        <p:nvSpPr>
          <p:cNvPr id="438" name="Google Shape;438;p27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8"/>
          <p:cNvSpPr txBox="1">
            <a:spLocks noGrp="1"/>
          </p:cNvSpPr>
          <p:nvPr>
            <p:ph type="title"/>
          </p:nvPr>
        </p:nvSpPr>
        <p:spPr>
          <a:xfrm>
            <a:off x="3017862" y="1701457"/>
            <a:ext cx="8596668" cy="324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rebuchet MS"/>
              <a:buNone/>
            </a:pPr>
            <a:r>
              <a:rPr lang="zh-TW" sz="8000" b="1">
                <a:solidFill>
                  <a:schemeClr val="dk1"/>
                </a:solidFill>
              </a:rPr>
              <a:t>報告結束</a:t>
            </a:r>
            <a:br>
              <a:rPr lang="zh-TW" sz="8000" b="1">
                <a:solidFill>
                  <a:schemeClr val="dk1"/>
                </a:solidFill>
              </a:rPr>
            </a:br>
            <a:r>
              <a:rPr lang="zh-TW" sz="8000" b="1">
                <a:solidFill>
                  <a:schemeClr val="dk1"/>
                </a:solidFill>
              </a:rPr>
              <a:t>感謝聆聽</a:t>
            </a:r>
            <a:endParaRPr/>
          </a:p>
        </p:txBody>
      </p:sp>
      <p:sp>
        <p:nvSpPr>
          <p:cNvPr id="444" name="Google Shape;444;p28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28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導論</a:t>
            </a:r>
            <a:endParaRPr b="1"/>
          </a:p>
        </p:txBody>
      </p:sp>
      <p:sp>
        <p:nvSpPr>
          <p:cNvPr id="162" name="Google Shape;162;p3"/>
          <p:cNvSpPr txBox="1">
            <a:spLocks noGrp="1"/>
          </p:cNvSpPr>
          <p:nvPr>
            <p:ph type="body" idx="1"/>
          </p:nvPr>
        </p:nvSpPr>
        <p:spPr>
          <a:xfrm>
            <a:off x="677324" y="2160600"/>
            <a:ext cx="43161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在全球範圍內，音樂產業正經歷數位化轉型，新技術如人工智慧正在改變音樂創作、製作和分發的方式。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現在市面上流行的AI音樂創作程式，例如： Beatoven AI 、stocktune、Aiva</a:t>
            </a:r>
            <a:r>
              <a:rPr lang="zh-TW" sz="2600"/>
              <a:t>。</a:t>
            </a:r>
            <a:endParaRPr sz="2400"/>
          </a:p>
        </p:txBody>
      </p:sp>
      <p:sp>
        <p:nvSpPr>
          <p:cNvPr id="163" name="Google Shape;163;p3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  <p:pic>
        <p:nvPicPr>
          <p:cNvPr id="164" name="Google Shape;16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5824" y="1989123"/>
            <a:ext cx="3429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導論</a:t>
            </a:r>
            <a:br>
              <a:rPr lang="zh-TW" b="1"/>
            </a:br>
            <a:endParaRPr/>
          </a:p>
        </p:txBody>
      </p:sp>
      <p:sp>
        <p:nvSpPr>
          <p:cNvPr id="170" name="Google Shape;170;p4"/>
          <p:cNvSpPr txBox="1">
            <a:spLocks noGrp="1"/>
          </p:cNvSpPr>
          <p:nvPr>
            <p:ph type="body" idx="1"/>
          </p:nvPr>
        </p:nvSpPr>
        <p:spPr>
          <a:xfrm>
            <a:off x="5276676" y="2178715"/>
            <a:ext cx="4102216" cy="3679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zh-TW" sz="2400"/>
              <a:t>台灣作為一個文化多元的社會，音樂市場豐富且具多樣性。近年來，台灣也開始探索使用AI技術來創新傳統音樂產業。</a:t>
            </a:r>
            <a:endParaRPr sz="240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171" name="Google Shape;171;p4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4</a:t>
            </a:fld>
            <a:endParaRPr/>
          </a:p>
        </p:txBody>
      </p:sp>
      <p:pic>
        <p:nvPicPr>
          <p:cNvPr id="172" name="Google Shape;17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5010" y="2026642"/>
            <a:ext cx="3753374" cy="375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df80ce8166_3_0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800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zh-TW" sz="2600"/>
              <a:t>因為現在音樂沒辦法滿足每個人的喜好，可以減少創作者從零開始創作歌曲的時間</a:t>
            </a:r>
            <a:endParaRPr sz="2600"/>
          </a:p>
        </p:txBody>
      </p:sp>
      <p:sp>
        <p:nvSpPr>
          <p:cNvPr id="179" name="Google Shape;179;g2df80ce8166_3_0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00" cy="89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  <p:sp>
        <p:nvSpPr>
          <p:cNvPr id="180" name="Google Shape;180;g2df80ce8166_3_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8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動機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問題</a:t>
            </a:r>
            <a:br>
              <a:rPr lang="zh-TW" b="1"/>
            </a:br>
            <a:endParaRPr/>
          </a:p>
        </p:txBody>
      </p:sp>
      <p:sp>
        <p:nvSpPr>
          <p:cNvPr id="186" name="Google Shape;186;p5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 dirty="0">
                <a:solidFill>
                  <a:srgbClr val="FF0000"/>
                </a:solidFill>
              </a:rPr>
              <a:t>技術限制</a:t>
            </a:r>
            <a:r>
              <a:rPr lang="zh-TW" sz="2400" dirty="0"/>
              <a:t>：音樂創作的速度和多樣性被侷限</a:t>
            </a: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 dirty="0">
                <a:solidFill>
                  <a:srgbClr val="FF0000"/>
                </a:solidFill>
              </a:rPr>
              <a:t>數據取得</a:t>
            </a:r>
            <a:r>
              <a:rPr lang="zh-TW" sz="2400" dirty="0"/>
              <a:t>：midi檔數據</a:t>
            </a:r>
            <a:r>
              <a:rPr lang="zh-TW" altLang="en-US" sz="2400" dirty="0"/>
              <a:t>要根據訓練需求找尋合適數據</a:t>
            </a: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sz="2400" dirty="0"/>
          </a:p>
        </p:txBody>
      </p:sp>
      <p:sp>
        <p:nvSpPr>
          <p:cNvPr id="187" name="Google Shape;187;p5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Transformer</a:t>
            </a:r>
            <a:br>
              <a:rPr lang="zh-TW" b="1"/>
            </a:br>
            <a:endParaRPr/>
          </a:p>
        </p:txBody>
      </p:sp>
      <p:sp>
        <p:nvSpPr>
          <p:cNvPr id="200" name="Google Shape;200;p10"/>
          <p:cNvSpPr txBox="1">
            <a:spLocks noGrp="1"/>
          </p:cNvSpPr>
          <p:nvPr>
            <p:ph type="body" idx="1"/>
          </p:nvPr>
        </p:nvSpPr>
        <p:spPr>
          <a:xfrm>
            <a:off x="677334" y="2005189"/>
            <a:ext cx="8596800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40"/>
              <a:buChar char="►"/>
            </a:pPr>
            <a:r>
              <a:rPr lang="zh-TW" sz="2500" b="1" dirty="0">
                <a:solidFill>
                  <a:srgbClr val="FF0000"/>
                </a:solidFill>
              </a:rPr>
              <a:t>Transformer 是一種基於注意力機制的神經網絡架構</a:t>
            </a:r>
            <a:r>
              <a:rPr lang="zh-TW" sz="2500" dirty="0"/>
              <a:t>，最初用於解決機器翻譯等序列到序列的任務。它不依賴於循環結構，而是通過</a:t>
            </a:r>
            <a:r>
              <a:rPr lang="zh-TW" sz="2500" b="1" dirty="0">
                <a:solidFill>
                  <a:srgbClr val="FF0000"/>
                </a:solidFill>
              </a:rPr>
              <a:t>自注意力機制</a:t>
            </a:r>
            <a:r>
              <a:rPr lang="zh-TW" sz="2500" dirty="0"/>
              <a:t>來處理序列數據。</a:t>
            </a:r>
            <a:endParaRPr sz="2500" dirty="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40"/>
              <a:buChar char="►"/>
            </a:pPr>
            <a:r>
              <a:rPr lang="zh-TW" sz="2500" dirty="0"/>
              <a:t>特點：</a:t>
            </a:r>
            <a:endParaRPr sz="25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注意力機制</a:t>
            </a:r>
            <a:endParaRPr sz="23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多頭注意力</a:t>
            </a:r>
            <a:endParaRPr sz="23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並行計算</a:t>
            </a:r>
            <a:endParaRPr sz="23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適用場景</a:t>
            </a:r>
            <a:endParaRPr sz="2300" dirty="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40"/>
              <a:buChar char="►"/>
            </a:pPr>
            <a:r>
              <a:rPr lang="zh-TW" sz="2500" dirty="0"/>
              <a:t>缺點：</a:t>
            </a:r>
            <a:endParaRPr sz="25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需要大量數據和計算資源</a:t>
            </a:r>
            <a:endParaRPr sz="2300" dirty="0"/>
          </a:p>
        </p:txBody>
      </p:sp>
      <p:sp>
        <p:nvSpPr>
          <p:cNvPr id="201" name="Google Shape;201;p10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開發工具</a:t>
            </a:r>
            <a:endParaRPr/>
          </a:p>
        </p:txBody>
      </p:sp>
      <p:sp>
        <p:nvSpPr>
          <p:cNvPr id="207" name="Google Shape;207;p16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程式語言：Python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深度學習框架：TensorFlow或PyTorch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數據處理：Numpy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Linux :Ubuntu 、WSL</a:t>
            </a:r>
            <a:endParaRPr sz="240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208" name="Google Shape;208;p16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研究方法</a:t>
            </a:r>
            <a:br>
              <a:rPr lang="zh-TW" b="1"/>
            </a:br>
            <a:endParaRPr/>
          </a:p>
        </p:txBody>
      </p:sp>
      <p:sp>
        <p:nvSpPr>
          <p:cNvPr id="193" name="Google Shape;193;p15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使用了</a:t>
            </a:r>
            <a:r>
              <a:rPr lang="zh-TW" sz="2400">
                <a:solidFill>
                  <a:srgbClr val="FF0000"/>
                </a:solidFill>
              </a:rPr>
              <a:t>WSL</a:t>
            </a:r>
            <a:r>
              <a:rPr lang="zh-TW" sz="2400"/>
              <a:t>來模擬linux環境，將需要的使用的模組用pip install 安裝到linux環境裡面</a:t>
            </a:r>
            <a:endParaRPr sz="240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使用了</a:t>
            </a:r>
            <a:r>
              <a:rPr lang="zh-TW" sz="2400">
                <a:solidFill>
                  <a:srgbClr val="FF0000"/>
                </a:solidFill>
              </a:rPr>
              <a:t>jupyter notebook</a:t>
            </a:r>
            <a:r>
              <a:rPr lang="zh-TW" sz="2400"/>
              <a:t>將linux的介面變成</a:t>
            </a:r>
            <a:r>
              <a:rPr lang="zh-TW" sz="2400">
                <a:solidFill>
                  <a:srgbClr val="FF0000"/>
                </a:solidFill>
              </a:rPr>
              <a:t>可視化界面</a:t>
            </a:r>
            <a:r>
              <a:rPr lang="zh-TW" sz="2400"/>
              <a:t>，這樣比較方便觀看以及調整程式碼</a:t>
            </a:r>
            <a:endParaRPr sz="240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使用了</a:t>
            </a:r>
            <a:r>
              <a:rPr lang="zh-TW" sz="2400" u="sng">
                <a:solidFill>
                  <a:schemeClr val="hlink"/>
                </a:solidFill>
                <a:hlinkClick r:id="rId3"/>
              </a:rPr>
              <a:t>https://github.com/spectraldoy/music-transformer/blob/main/vocabulary.py</a:t>
            </a:r>
            <a:r>
              <a:rPr lang="zh-TW" sz="2400"/>
              <a:t> 這個github網站，從preprocessing -&gt; train -&gt; generate 都是用這個網站裡的python程式</a:t>
            </a:r>
            <a:endParaRPr sz="2400"/>
          </a:p>
        </p:txBody>
      </p:sp>
      <p:sp>
        <p:nvSpPr>
          <p:cNvPr id="194" name="Google Shape;194;p15"/>
          <p:cNvSpPr txBox="1">
            <a:spLocks noGrp="1"/>
          </p:cNvSpPr>
          <p:nvPr>
            <p:ph type="sldNum" idx="12"/>
          </p:nvPr>
        </p:nvSpPr>
        <p:spPr>
          <a:xfrm>
            <a:off x="10360324" y="5840085"/>
            <a:ext cx="1363579" cy="89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2286</Words>
  <Application>Microsoft Office PowerPoint</Application>
  <PresentationFormat>寬螢幕</PresentationFormat>
  <Paragraphs>200</Paragraphs>
  <Slides>28</Slides>
  <Notes>23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7" baseType="lpstr">
      <vt:lpstr>-apple-system</vt:lpstr>
      <vt:lpstr>Noto Sans Symbols</vt:lpstr>
      <vt:lpstr>Microsoft JhengHei</vt:lpstr>
      <vt:lpstr>標楷體</vt:lpstr>
      <vt:lpstr>Arial</vt:lpstr>
      <vt:lpstr>Calibri</vt:lpstr>
      <vt:lpstr>Times New Roman</vt:lpstr>
      <vt:lpstr>Trebuchet MS</vt:lpstr>
      <vt:lpstr>多面向</vt:lpstr>
      <vt:lpstr>AI音樂產生器</vt:lpstr>
      <vt:lpstr>目錄</vt:lpstr>
      <vt:lpstr>導論</vt:lpstr>
      <vt:lpstr>導論 </vt:lpstr>
      <vt:lpstr>動機</vt:lpstr>
      <vt:lpstr>問題 </vt:lpstr>
      <vt:lpstr>Transformer </vt:lpstr>
      <vt:lpstr>開發工具</vt:lpstr>
      <vt:lpstr>研究方法 </vt:lpstr>
      <vt:lpstr>製作過程</vt:lpstr>
      <vt:lpstr>train.py</vt:lpstr>
      <vt:lpstr>train.py</vt:lpstr>
      <vt:lpstr>train.py</vt:lpstr>
      <vt:lpstr>train.py </vt:lpstr>
      <vt:lpstr>generate.py</vt:lpstr>
      <vt:lpstr>成果展示</vt:lpstr>
      <vt:lpstr>原始訓練參數</vt:lpstr>
      <vt:lpstr>損失值變化圖</vt:lpstr>
      <vt:lpstr>改進分析</vt:lpstr>
      <vt:lpstr>生成音樂</vt:lpstr>
      <vt:lpstr>實驗生成參數</vt:lpstr>
      <vt:lpstr>可行性分析</vt:lpstr>
      <vt:lpstr>可行性分析</vt:lpstr>
      <vt:lpstr>可行性分析</vt:lpstr>
      <vt:lpstr>結論 </vt:lpstr>
      <vt:lpstr>結論 </vt:lpstr>
      <vt:lpstr>參考資料來源</vt:lpstr>
      <vt:lpstr>報告結束 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AI音樂產生器</dc:title>
  <dc:creator>user</dc:creator>
  <cp:lastModifiedBy>s1103063@o365st.pu.edu.tw</cp:lastModifiedBy>
  <cp:revision>8</cp:revision>
  <dcterms:created xsi:type="dcterms:W3CDTF">2024-05-13T05:14:02Z</dcterms:created>
  <dcterms:modified xsi:type="dcterms:W3CDTF">2024-12-06T08:16:44Z</dcterms:modified>
</cp:coreProperties>
</file>